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337" r:id="rId2"/>
    <p:sldId id="338" r:id="rId3"/>
    <p:sldId id="339" r:id="rId4"/>
    <p:sldId id="347" r:id="rId5"/>
    <p:sldId id="341" r:id="rId6"/>
    <p:sldId id="348" r:id="rId7"/>
    <p:sldId id="349" r:id="rId8"/>
    <p:sldId id="342" r:id="rId9"/>
    <p:sldId id="374" r:id="rId10"/>
    <p:sldId id="385" r:id="rId11"/>
    <p:sldId id="381" r:id="rId12"/>
    <p:sldId id="386" r:id="rId13"/>
    <p:sldId id="387" r:id="rId14"/>
    <p:sldId id="388" r:id="rId15"/>
    <p:sldId id="389" r:id="rId16"/>
    <p:sldId id="390" r:id="rId17"/>
    <p:sldId id="391" r:id="rId18"/>
    <p:sldId id="392" r:id="rId19"/>
    <p:sldId id="393" r:id="rId20"/>
    <p:sldId id="394" r:id="rId21"/>
    <p:sldId id="395" r:id="rId22"/>
    <p:sldId id="396" r:id="rId23"/>
    <p:sldId id="397" r:id="rId24"/>
    <p:sldId id="398" r:id="rId25"/>
    <p:sldId id="357" r:id="rId26"/>
    <p:sldId id="34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A22E"/>
    <a:srgbClr val="FF0066"/>
    <a:srgbClr val="F68426"/>
    <a:srgbClr val="FF66FF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11"/>
    <p:restoredTop sz="92782" autoAdjust="0"/>
  </p:normalViewPr>
  <p:slideViewPr>
    <p:cSldViewPr>
      <p:cViewPr varScale="1">
        <p:scale>
          <a:sx n="79" d="100"/>
          <a:sy n="79" d="100"/>
        </p:scale>
        <p:origin x="720" y="11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-2844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C21EA-663C-4E34-95DD-F97D5793DD8F}" type="datetimeFigureOut">
              <a:rPr lang="vi-VN" smtClean="0"/>
              <a:t>13/09/2023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2B5FE3-77CD-491E-AE67-A31115A9DD1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636752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7D7E20-8D02-4611-B056-6E519800107E}" type="datetimeFigureOut">
              <a:rPr lang="en-US" smtClean="0"/>
              <a:pPr/>
              <a:t>9/13/2023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8080A-77D2-400A-B26E-2E232C6541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984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68558-D7B2-4ACF-9EF9-5FE97434913B}" type="datetimeFigureOut">
              <a:rPr lang="en-US" smtClean="0"/>
              <a:pPr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86120-7281-B2C7-6378-CBD96D7E8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64677"/>
            <a:ext cx="12192000" cy="131075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LẬP TRÌNH .NET API VÀ REACTJS</a:t>
            </a:r>
            <a:endParaRPr lang="en-VN" dirty="0">
              <a:solidFill>
                <a:srgbClr val="0070C0"/>
              </a:solidFill>
            </a:endParaRPr>
          </a:p>
        </p:txBody>
      </p:sp>
      <p:pic>
        <p:nvPicPr>
          <p:cNvPr id="5" name="Picture 10" descr="Image result for html css">
            <a:extLst>
              <a:ext uri="{FF2B5EF4-FFF2-40B4-BE49-F238E27FC236}">
                <a16:creationId xmlns:a16="http://schemas.microsoft.com/office/drawing/2014/main" id="{12EE1FCF-D8B7-3962-CFF2-58F7240F4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1" y="4305226"/>
            <a:ext cx="2413813" cy="210214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82AAB4E-73D2-0F08-7912-DA12665F867C}"/>
              </a:ext>
            </a:extLst>
          </p:cNvPr>
          <p:cNvGrpSpPr/>
          <p:nvPr/>
        </p:nvGrpSpPr>
        <p:grpSpPr>
          <a:xfrm>
            <a:off x="9521719" y="4305226"/>
            <a:ext cx="2567540" cy="2102140"/>
            <a:chOff x="7865706" y="4391562"/>
            <a:chExt cx="2929811" cy="249685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B409A3C-A431-4BDA-60A3-E273AE47D82B}"/>
                </a:ext>
              </a:extLst>
            </p:cNvPr>
            <p:cNvSpPr/>
            <p:nvPr/>
          </p:nvSpPr>
          <p:spPr>
            <a:xfrm>
              <a:off x="7865706" y="4391562"/>
              <a:ext cx="2929811" cy="2496852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pic>
          <p:nvPicPr>
            <p:cNvPr id="7" name="Picture 6" descr="A picture containing graphics, circle, design&#10;&#10;Description automatically generated">
              <a:extLst>
                <a:ext uri="{FF2B5EF4-FFF2-40B4-BE49-F238E27FC236}">
                  <a16:creationId xmlns:a16="http://schemas.microsoft.com/office/drawing/2014/main" id="{99CA1E74-FE22-F08A-4B0E-6F49DCFF7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29125" y="4788644"/>
              <a:ext cx="2002972" cy="1735909"/>
            </a:xfrm>
            <a:prstGeom prst="rect">
              <a:avLst/>
            </a:prstGeom>
          </p:spPr>
        </p:pic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5CF9F4B3-DD98-ADB1-E90C-5047EA60FFFC}"/>
              </a:ext>
            </a:extLst>
          </p:cNvPr>
          <p:cNvSpPr/>
          <p:nvPr/>
        </p:nvSpPr>
        <p:spPr>
          <a:xfrm>
            <a:off x="4889093" y="4305227"/>
            <a:ext cx="2413813" cy="2102140"/>
          </a:xfrm>
          <a:prstGeom prst="ellipse">
            <a:avLst/>
          </a:prstGeom>
          <a:solidFill>
            <a:srgbClr val="4C1D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4091808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package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thiết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/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Gỡ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aspnet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codegenerator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khỏi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tool uninstall --global dotnet-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aspnet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codegenerator</a:t>
            </a:r>
            <a:endParaRPr lang="en-US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Tx/>
              <a:buChar char="-"/>
            </a:pP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aspnet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codegenerator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tool install --global dotnet-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aspnet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codegenerator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 algn="just">
              <a:buFontTx/>
              <a:buChar char="-"/>
            </a:pP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Gỡ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khỏi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tool uninstall --global dotnet-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 algn="just">
              <a:buFontTx/>
              <a:buChar char="-"/>
            </a:pP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tool install --global dotnet-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9223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package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thiết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>
            <a:normAutofit/>
          </a:bodyPr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package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EntityFrameworkCore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Design: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add package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Microsoft.EntityFrameworkCore.Design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 algn="just">
              <a:buFontTx/>
              <a:buChar char="-"/>
            </a:pP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package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EntityFrameworkCore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SQLite: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add package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Microsoft.EntityFrameworkCore.SQLite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 algn="just">
              <a:buFontTx/>
              <a:buChar char="-"/>
            </a:pP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package Web Code Generation: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add package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Microsoft.VisualStudio.Web.CodeGeneration.Design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 algn="just">
              <a:buFontTx/>
              <a:buChar char="-"/>
            </a:pP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package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EntityFrameworkCore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SQL Server: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add package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Microsoft.EntityFrameworkCore.SqlServer</a:t>
            </a:r>
            <a:endParaRPr 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Tx/>
              <a:buChar char="-"/>
            </a:pPr>
            <a:r>
              <a:rPr lang="en-V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 đặt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EntityFrameworkCore.Tools</a:t>
            </a:r>
            <a:r>
              <a:rPr lang="en-V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add package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Microsoft.EntityFrameworkCore.Tools</a:t>
            </a:r>
            <a:endParaRPr lang="en-VN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310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Cấu hình kết nối và làm việc với CSDL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914400"/>
          </a:xfrm>
        </p:spPr>
        <p:txBody>
          <a:bodyPr>
            <a:normAutofit/>
          </a:bodyPr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ppsettings.json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CC8253A-F3C0-8238-8D17-6083A0C50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175" y="1676400"/>
            <a:ext cx="6597650" cy="4583740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59500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Cấu hình kết nối và làm việc với CSDL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914400"/>
          </a:xfrm>
        </p:spPr>
        <p:txBody>
          <a:bodyPr>
            <a:normAutofit/>
          </a:bodyPr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US" dirty="0" err="1">
                <a:solidFill>
                  <a:srgbClr val="FF0000"/>
                </a:solidFill>
              </a:rPr>
              <a:t>ApplicationDbContext.cs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4D9F449-D536-E289-ADA5-8BE938FDAE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144" y="1696825"/>
            <a:ext cx="7772400" cy="4246775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99461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Cấu hình kết nối và làm việc với CSDL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914400"/>
          </a:xfrm>
        </p:spPr>
        <p:txBody>
          <a:bodyPr>
            <a:normAutofit/>
          </a:bodyPr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US" dirty="0" err="1">
                <a:solidFill>
                  <a:srgbClr val="FF0000"/>
                </a:solidFill>
              </a:rPr>
              <a:t>Program.cs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FA1626E8-C483-8185-4444-F5570BBB9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47" y="2209800"/>
            <a:ext cx="10096506" cy="2884715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70583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Cấu hình kết nối và làm việc với CSDL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914400"/>
          </a:xfrm>
        </p:spPr>
        <p:txBody>
          <a:bodyPr>
            <a:normAutofit/>
          </a:bodyPr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Migration </a:t>
            </a:r>
            <a:r>
              <a:rPr lang="en-US" dirty="0" err="1">
                <a:solidFill>
                  <a:srgbClr val="FF0000"/>
                </a:solidFill>
              </a:rPr>
              <a:t>và</a:t>
            </a:r>
            <a:r>
              <a:rPr lang="en-US" dirty="0">
                <a:solidFill>
                  <a:srgbClr val="FF0000"/>
                </a:solidFill>
              </a:rPr>
              <a:t> update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3676258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Cấu hình kết nối và làm việc với CSDL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914400"/>
          </a:xfrm>
        </p:spPr>
        <p:txBody>
          <a:bodyPr>
            <a:normAutofit/>
          </a:bodyPr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Migration </a:t>
            </a:r>
            <a:r>
              <a:rPr lang="en-US" dirty="0" err="1">
                <a:solidFill>
                  <a:srgbClr val="FF0000"/>
                </a:solidFill>
              </a:rPr>
              <a:t>và</a:t>
            </a:r>
            <a:r>
              <a:rPr lang="en-US" dirty="0">
                <a:solidFill>
                  <a:srgbClr val="FF0000"/>
                </a:solidFill>
              </a:rPr>
              <a:t> update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362C3E6-6C2C-D5FB-27D1-3129374D4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541" y="10426"/>
            <a:ext cx="6389606" cy="6858000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80560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914400"/>
          </a:xfrm>
        </p:spPr>
        <p:txBody>
          <a:bodyPr>
            <a:normAutofit/>
          </a:bodyPr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Controllers/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PersonController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72CA2E4-58CD-8C59-3D8A-1890AEA78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524000"/>
            <a:ext cx="6264830" cy="5334000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12443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914400"/>
          </a:xfrm>
        </p:spPr>
        <p:txBody>
          <a:bodyPr>
            <a:normAutofit/>
          </a:bodyPr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GetPerson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B451599-C8DB-2A46-E555-E4351300C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578861"/>
            <a:ext cx="6324600" cy="5279139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65707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914400"/>
          </a:xfrm>
        </p:spPr>
        <p:txBody>
          <a:bodyPr>
            <a:normAutofit/>
          </a:bodyPr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GetPerson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(string id)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6C6B65F-BBB5-0210-9A2D-CD1073A9C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491668"/>
            <a:ext cx="7602344" cy="5367618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78289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CÁC NỘI DUNG CHÍNH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TẠO PROJECT .NET API</a:t>
            </a:r>
          </a:p>
          <a:p>
            <a:pPr marL="514350" indent="-514350">
              <a:buAutoNum type="arabicPeriod"/>
            </a:pPr>
            <a:r>
              <a:rPr lang="en-US" dirty="0"/>
              <a:t>CẤU TRÚC PROJECT .NET API</a:t>
            </a:r>
          </a:p>
          <a:p>
            <a:pPr marL="514350" indent="-514350">
              <a:buAutoNum type="arabicPeriod"/>
            </a:pPr>
            <a:r>
              <a:rPr lang="en-US" dirty="0"/>
              <a:t>API CONTROLLER TRONG .NET</a:t>
            </a:r>
          </a:p>
          <a:p>
            <a:pPr marL="514350" indent="-514350">
              <a:buAutoNum type="arabicPeriod"/>
            </a:pPr>
            <a:r>
              <a:rPr lang="en-US" dirty="0"/>
              <a:t>KẾT NỐI VÀ LÀM VIỆC VỚI CƠ SỞ DỮ LIỆU</a:t>
            </a:r>
          </a:p>
          <a:p>
            <a:pPr marL="514350" indent="-514350">
              <a:buAutoNum type="arabicPeriod"/>
            </a:pPr>
            <a:r>
              <a:rPr lang="en-US" dirty="0"/>
              <a:t>SINH CODE TỰ ĐỘNG</a:t>
            </a:r>
          </a:p>
          <a:p>
            <a:pPr marL="514350" indent="-514350">
              <a:buAutoNum type="arabicPeriod"/>
            </a:pPr>
            <a:r>
              <a:rPr lang="en-US" dirty="0"/>
              <a:t>.NET API VÀ REACTJS</a:t>
            </a:r>
          </a:p>
        </p:txBody>
      </p:sp>
    </p:spTree>
    <p:extLst>
      <p:ext uri="{BB962C8B-B14F-4D97-AF65-F5344CB8AC3E}">
        <p14:creationId xmlns:p14="http://schemas.microsoft.com/office/powerpoint/2010/main" val="3676237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914400"/>
          </a:xfrm>
        </p:spPr>
        <p:txBody>
          <a:bodyPr>
            <a:normAutofit/>
          </a:bodyPr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Put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23C24CE-FFFF-DDD7-9AD7-D6A4F3D20C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661" y="1536517"/>
            <a:ext cx="5356678" cy="5321483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9412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914400"/>
          </a:xfrm>
        </p:spPr>
        <p:txBody>
          <a:bodyPr>
            <a:normAutofit/>
          </a:bodyPr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Post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B075EB8-7E00-C924-70B6-C85BC12A82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674" y="1539390"/>
            <a:ext cx="6056651" cy="5290535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94470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914400"/>
          </a:xfrm>
        </p:spPr>
        <p:txBody>
          <a:bodyPr>
            <a:normAutofit/>
          </a:bodyPr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DeletePerson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(string id)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EE1B22E-2EA5-F001-FE35-A9D8F9504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728" y="1572985"/>
            <a:ext cx="6916544" cy="5267368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66211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914400"/>
          </a:xfrm>
        </p:spPr>
        <p:txBody>
          <a:bodyPr>
            <a:normAutofit/>
          </a:bodyPr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PersonExists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(string id)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E8F5329-379A-4F77-059C-19D8828BC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286000"/>
            <a:ext cx="7772400" cy="2428875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34696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9144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VN" dirty="0"/>
              <a:t>Chạy project bằng lệnh “dotnet watch run”: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058E253-1855-CDC2-CBC2-4040E11808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589" y="1478268"/>
            <a:ext cx="4590822" cy="5401389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82561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THỰC HÀNH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1054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VN" dirty="0"/>
              <a:t>Trong thư mục </a:t>
            </a:r>
            <a:r>
              <a:rPr lang="en-VN" dirty="0">
                <a:solidFill>
                  <a:srgbClr val="FF0000"/>
                </a:solidFill>
              </a:rPr>
              <a:t>Models</a:t>
            </a:r>
            <a:r>
              <a:rPr lang="en-VN" dirty="0">
                <a:solidFill>
                  <a:srgbClr val="00B050"/>
                </a:solidFill>
              </a:rPr>
              <a:t> </a:t>
            </a:r>
            <a:r>
              <a:rPr lang="en-US" dirty="0"/>
              <a:t>t</a:t>
            </a:r>
            <a:r>
              <a:rPr lang="en-VN" dirty="0"/>
              <a:t>ạo class: </a:t>
            </a:r>
            <a:r>
              <a:rPr lang="en-US" dirty="0">
                <a:solidFill>
                  <a:srgbClr val="FF0000"/>
                </a:solidFill>
              </a:rPr>
              <a:t>Employee, </a:t>
            </a:r>
            <a:r>
              <a:rPr lang="en-US" dirty="0" err="1">
                <a:solidFill>
                  <a:srgbClr val="FF0000"/>
                </a:solidFill>
              </a:rPr>
              <a:t>HeThongPhanPhoi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DaiLy</a:t>
            </a:r>
            <a:endParaRPr lang="en-US" dirty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API Controller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Get, Post, Put, Delete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class </a:t>
            </a:r>
            <a:r>
              <a:rPr lang="en-US" dirty="0" err="1"/>
              <a:t>trên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4255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5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/>
              <a:t>SINH CODE TỰ ĐỘNG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/>
          <a:lstStyle/>
          <a:p>
            <a:pPr>
              <a:buFontTx/>
              <a:buChar char="-"/>
            </a:pPr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B1: Chạy câu lệnh</a:t>
            </a:r>
          </a:p>
          <a:p>
            <a:pPr marL="0" indent="0">
              <a:buNone/>
            </a:pPr>
            <a:r>
              <a:rPr lang="en-VN" sz="2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dotnet-aspnet-codegenerator controller -name </a:t>
            </a:r>
            <a:r>
              <a:rPr lang="en-VN" sz="2400" dirty="0">
                <a:solidFill>
                  <a:srgbClr val="2EA22E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Your</a:t>
            </a:r>
            <a:r>
              <a:rPr lang="en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Controller </a:t>
            </a:r>
            <a:r>
              <a:rPr lang="en-VN" sz="2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-async -api -m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YourModel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VN" sz="2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-dc </a:t>
            </a:r>
            <a:r>
              <a:rPr lang="en-VN" sz="2400" dirty="0">
                <a:solidFill>
                  <a:srgbClr val="2EA22E"/>
                </a:solidFill>
                <a:ea typeface="Calibri" panose="020F0502020204030204" pitchFamily="34" charset="0"/>
              </a:rPr>
              <a:t>YourNamespace</a:t>
            </a:r>
            <a:r>
              <a:rPr lang="en-VN" sz="2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r>
              <a:rPr lang="en-US" sz="24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ApplicationDbContext</a:t>
            </a:r>
            <a:r>
              <a:rPr lang="en-VN" sz="2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-outDir Controllers</a:t>
            </a:r>
          </a:p>
          <a:p>
            <a:pPr marL="0" indent="0">
              <a:buNone/>
            </a:pPr>
            <a:endParaRPr lang="en-VN" sz="2400" dirty="0">
              <a:solidFill>
                <a:srgbClr val="FF0000"/>
              </a:solidFill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en-VN" sz="2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dotnet-aspnet-codegenerator controller -name </a:t>
            </a:r>
            <a:r>
              <a:rPr lang="en-US" sz="2400" dirty="0" smtClean="0">
                <a:solidFill>
                  <a:srgbClr val="2EA22E"/>
                </a:solidFill>
                <a:ea typeface="Calibri" panose="020F0502020204030204" pitchFamily="34" charset="0"/>
              </a:rPr>
              <a:t>Ps</a:t>
            </a:r>
            <a:r>
              <a:rPr lang="en-VN" sz="2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Controller </a:t>
            </a:r>
            <a:r>
              <a:rPr lang="en-VN" sz="2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-async -api -m </a:t>
            </a:r>
            <a:r>
              <a:rPr lang="en-US" sz="2400" dirty="0">
                <a:solidFill>
                  <a:srgbClr val="2EA22E"/>
                </a:solidFill>
                <a:ea typeface="Calibri" panose="020F0502020204030204" pitchFamily="34" charset="0"/>
              </a:rPr>
              <a:t>Person</a:t>
            </a:r>
            <a:r>
              <a:rPr lang="en-US" sz="2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VN" sz="2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-dc </a:t>
            </a:r>
            <a:r>
              <a:rPr lang="en-US" sz="2400" dirty="0" err="1">
                <a:solidFill>
                  <a:srgbClr val="2EA22E"/>
                </a:solidFill>
                <a:ea typeface="Calibri" panose="020F0502020204030204" pitchFamily="34" charset="0"/>
              </a:rPr>
              <a:t>NetBackend</a:t>
            </a:r>
            <a:r>
              <a:rPr lang="en-VN" sz="2400" dirty="0" smtClean="0">
                <a:solidFill>
                  <a:srgbClr val="2EA22E"/>
                </a:solidFill>
                <a:ea typeface="Calibri" panose="020F0502020204030204" pitchFamily="34" charset="0"/>
              </a:rPr>
              <a:t>.Data</a:t>
            </a:r>
            <a:r>
              <a:rPr lang="en-VN" sz="2400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r>
              <a:rPr lang="en-US" sz="24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ApplicationDbContext</a:t>
            </a:r>
            <a:r>
              <a:rPr lang="en-VN" sz="2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-outDir Controllers</a:t>
            </a:r>
          </a:p>
          <a:p>
            <a:pPr marL="0" indent="0">
              <a:buNone/>
            </a:pPr>
            <a:r>
              <a:rPr lang="en-VN" sz="2400" dirty="0">
                <a:effectLst/>
              </a:rPr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46354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1. TẠO PROJECT .NET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/>
          <a:lstStyle/>
          <a:p>
            <a:pPr>
              <a:buFontTx/>
              <a:buChar char="-"/>
            </a:pPr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B1: mở cmd/terminal sau đó cd tới thư mục muốn lưu project</a:t>
            </a:r>
            <a:r>
              <a:rPr lang="en-US" dirty="0"/>
              <a:t> </a:t>
            </a:r>
          </a:p>
          <a:p>
            <a:pPr algn="just">
              <a:buFontTx/>
              <a:buChar char="-"/>
            </a:pPr>
            <a:r>
              <a:rPr lang="en-US" dirty="0"/>
              <a:t>B2:</a:t>
            </a:r>
            <a:r>
              <a:rPr lang="en-VN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chạy lệnh </a:t>
            </a:r>
            <a:r>
              <a:rPr lang="en-VN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VN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new webapi -o </a:t>
            </a:r>
            <a:r>
              <a:rPr lang="en-US" sz="32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Project_Name</a:t>
            </a:r>
            <a:r>
              <a:rPr lang="en-VN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để tạo project (trong đó </a:t>
            </a:r>
            <a:r>
              <a:rPr lang="en-US" sz="32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Project_Name</a:t>
            </a:r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là tên của Project)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819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8A769A2-05C5-2313-FDD6-1F15C7422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840" y="1000759"/>
            <a:ext cx="3810000" cy="37719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F34B53-35EB-48B8-F83B-F88F40D02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3000"/>
            <a:ext cx="2209800" cy="7318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VN" sz="3000" dirty="0"/>
              <a:t>Tên project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84334F9-25BE-863E-8FDE-A53ECB3041D1}"/>
              </a:ext>
            </a:extLst>
          </p:cNvPr>
          <p:cNvCxnSpPr>
            <a:cxnSpLocks/>
          </p:cNvCxnSpPr>
          <p:nvPr/>
        </p:nvCxnSpPr>
        <p:spPr>
          <a:xfrm flipV="1">
            <a:off x="1981200" y="1281917"/>
            <a:ext cx="1752600" cy="227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8CF77030-7213-74E6-1F9D-41899530771B}"/>
              </a:ext>
            </a:extLst>
          </p:cNvPr>
          <p:cNvSpPr txBox="1">
            <a:spLocks/>
          </p:cNvSpPr>
          <p:nvPr/>
        </p:nvSpPr>
        <p:spPr>
          <a:xfrm>
            <a:off x="8016240" y="1000759"/>
            <a:ext cx="4196080" cy="14857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VN" dirty="0"/>
              <a:t>Thư mục chứa các API Controller (code để xử lý yêu cầu từ client gửi về)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7F47A0-7585-AFB8-2A18-8CC8A2DC13B9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387340" y="1675698"/>
            <a:ext cx="2628900" cy="67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40B89FA2-01B1-7E0E-AB3E-BBB3B73A2E72}"/>
              </a:ext>
            </a:extLst>
          </p:cNvPr>
          <p:cNvSpPr txBox="1">
            <a:spLocks/>
          </p:cNvSpPr>
          <p:nvPr/>
        </p:nvSpPr>
        <p:spPr>
          <a:xfrm>
            <a:off x="7995920" y="3124200"/>
            <a:ext cx="4196080" cy="1485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VN" dirty="0"/>
              <a:t>File chứa code cấu hình dự án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4C3AA92-71F4-B0C0-0A49-D08545FC5E5B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5387340" y="3352800"/>
            <a:ext cx="2608580" cy="514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8F2A999-954D-2578-2BBB-65FB151F3505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5791200" y="3867070"/>
            <a:ext cx="2204720" cy="637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0DAB9534-1AD8-51D6-E67A-B853892BF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2. CẤU TRÚC PROJECT .NET API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052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3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/>
              <a:t>API CONTROLLER TRONG .NET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/>
          <a:lstStyle/>
          <a:p>
            <a:pPr>
              <a:buFontTx/>
              <a:buChar char="-"/>
            </a:pPr>
            <a:r>
              <a:rPr lang="en-VN" dirty="0"/>
              <a:t>Tên của Controller bắt buộc phải có phần hậu tố Controller: Ví dụ Student</a:t>
            </a:r>
            <a:r>
              <a:rPr lang="en-VN" dirty="0">
                <a:solidFill>
                  <a:srgbClr val="00B050"/>
                </a:solidFill>
              </a:rPr>
              <a:t>Controller</a:t>
            </a:r>
            <a:r>
              <a:rPr lang="en-VN" dirty="0"/>
              <a:t>, Person</a:t>
            </a:r>
            <a:r>
              <a:rPr lang="en-VN" dirty="0">
                <a:solidFill>
                  <a:srgbClr val="00B050"/>
                </a:solidFill>
              </a:rPr>
              <a:t>Controller</a:t>
            </a:r>
          </a:p>
          <a:p>
            <a:pPr>
              <a:buFontTx/>
              <a:buChar char="-"/>
            </a:pPr>
            <a:r>
              <a:rPr lang="en-VN" dirty="0"/>
              <a:t>Nằm trong thư mục Controllers</a:t>
            </a:r>
          </a:p>
          <a:p>
            <a:pPr>
              <a:buFontTx/>
              <a:buChar char="-"/>
            </a:pPr>
            <a:r>
              <a:rPr lang="en-VN" dirty="0"/>
              <a:t>Nhiệm vụ của Controller:</a:t>
            </a:r>
          </a:p>
          <a:p>
            <a:pPr marL="720725" indent="-355600"/>
            <a:r>
              <a:rPr lang="en-VN" dirty="0"/>
              <a:t>Xử lý các yêu cầu của client gửi tới.</a:t>
            </a:r>
          </a:p>
          <a:p>
            <a:pPr marL="720725" indent="-355600"/>
            <a:r>
              <a:rPr lang="en-VN" dirty="0"/>
              <a:t>Truy xuất dữ liệu trong cơ sở dữ liệu.</a:t>
            </a:r>
          </a:p>
          <a:p>
            <a:pPr marL="720725" indent="-355600"/>
            <a:r>
              <a:rPr lang="en-VN" dirty="0"/>
              <a:t>Trả về dữ liệu cho client dưới dạng </a:t>
            </a:r>
            <a:r>
              <a:rPr lang="en-VN" dirty="0">
                <a:solidFill>
                  <a:srgbClr val="FF0000"/>
                </a:solidFill>
              </a:rPr>
              <a:t>Json</a:t>
            </a:r>
            <a:r>
              <a:rPr lang="en-VN" dirty="0"/>
              <a:t>/</a:t>
            </a:r>
            <a:r>
              <a:rPr lang="en-VN" dirty="0">
                <a:solidFill>
                  <a:srgbClr val="FF0000"/>
                </a:solidFill>
              </a:rPr>
              <a:t>Xml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834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WeatherForecastController.cs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340CCE9-8C0C-C2FD-6132-CCF3928AA6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887605"/>
            <a:ext cx="8728087" cy="5972907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79987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4648200"/>
          </a:xfrm>
        </p:spPr>
        <p:txBody>
          <a:bodyPr/>
          <a:lstStyle/>
          <a:p>
            <a:pPr>
              <a:buFontTx/>
              <a:buChar char="-"/>
            </a:pPr>
            <a:r>
              <a:rPr lang="en-VN" dirty="0"/>
              <a:t>Mặc định khi tạo project sẽ có WeatherForecast</a:t>
            </a:r>
            <a:r>
              <a:rPr lang="en-VN" dirty="0">
                <a:solidFill>
                  <a:srgbClr val="00B050"/>
                </a:solidFill>
              </a:rPr>
              <a:t>Controller</a:t>
            </a:r>
          </a:p>
          <a:p>
            <a:pPr>
              <a:buFontTx/>
              <a:buChar char="-"/>
            </a:pPr>
            <a:r>
              <a:rPr lang="en-VN" dirty="0"/>
              <a:t>Thiết kế controller theo chuẩn </a:t>
            </a:r>
            <a:r>
              <a:rPr lang="en-VN" dirty="0">
                <a:solidFill>
                  <a:srgbClr val="FF0000"/>
                </a:solidFill>
              </a:rPr>
              <a:t>Restful API</a:t>
            </a:r>
            <a:r>
              <a:rPr lang="en-VN" dirty="0"/>
              <a:t> sẽ chứa các action tương ứng với các phương thức </a:t>
            </a:r>
            <a:r>
              <a:rPr lang="en-VN" dirty="0">
                <a:solidFill>
                  <a:srgbClr val="FF0000"/>
                </a:solidFill>
              </a:rPr>
              <a:t>Get, Get/</a:t>
            </a:r>
            <a:r>
              <a:rPr lang="en-VN" dirty="0">
                <a:solidFill>
                  <a:srgbClr val="00B050"/>
                </a:solidFill>
              </a:rPr>
              <a:t>id</a:t>
            </a:r>
            <a:r>
              <a:rPr lang="en-VN" dirty="0">
                <a:solidFill>
                  <a:srgbClr val="FF0000"/>
                </a:solidFill>
              </a:rPr>
              <a:t>, Post, Put, Delete</a:t>
            </a:r>
          </a:p>
          <a:p>
            <a:pPr>
              <a:buFontTx/>
              <a:buChar char="-"/>
            </a:pPr>
            <a:r>
              <a:rPr lang="en-VN" dirty="0">
                <a:solidFill>
                  <a:srgbClr val="FF0000"/>
                </a:solidFill>
              </a:rPr>
              <a:t>Get (</a:t>
            </a:r>
            <a:r>
              <a:rPr lang="en-VN" dirty="0">
                <a:solidFill>
                  <a:srgbClr val="00B050"/>
                </a:solidFill>
              </a:rPr>
              <a:t>Read</a:t>
            </a:r>
            <a:r>
              <a:rPr lang="en-VN" dirty="0">
                <a:solidFill>
                  <a:srgbClr val="FF0000"/>
                </a:solidFill>
              </a:rPr>
              <a:t>): </a:t>
            </a:r>
            <a:r>
              <a:rPr lang="en-VN" dirty="0"/>
              <a:t>lấy dữ liệu từ CSDL trả về client</a:t>
            </a:r>
          </a:p>
          <a:p>
            <a:pPr>
              <a:buFontTx/>
              <a:buChar char="-"/>
            </a:pPr>
            <a:r>
              <a:rPr lang="en-VN" dirty="0">
                <a:solidFill>
                  <a:srgbClr val="FF0000"/>
                </a:solidFill>
              </a:rPr>
              <a:t>Get/id (</a:t>
            </a:r>
            <a:r>
              <a:rPr lang="en-VN" dirty="0">
                <a:solidFill>
                  <a:srgbClr val="00B050"/>
                </a:solidFill>
              </a:rPr>
              <a:t>Read by id</a:t>
            </a:r>
            <a:r>
              <a:rPr lang="en-VN" dirty="0">
                <a:solidFill>
                  <a:srgbClr val="FF0000"/>
                </a:solidFill>
              </a:rPr>
              <a:t>): </a:t>
            </a:r>
            <a:r>
              <a:rPr lang="en-VN" dirty="0"/>
              <a:t>lấy dữ liệu có điều kiện từ CSDL trả về client</a:t>
            </a:r>
          </a:p>
          <a:p>
            <a:pPr>
              <a:buFontTx/>
              <a:buChar char="-"/>
            </a:pPr>
            <a:r>
              <a:rPr lang="en-VN" dirty="0">
                <a:solidFill>
                  <a:srgbClr val="FF0000"/>
                </a:solidFill>
              </a:rPr>
              <a:t>Post (</a:t>
            </a:r>
            <a:r>
              <a:rPr lang="en-VN" dirty="0">
                <a:solidFill>
                  <a:srgbClr val="00B050"/>
                </a:solidFill>
              </a:rPr>
              <a:t>Create</a:t>
            </a:r>
            <a:r>
              <a:rPr lang="en-VN" dirty="0">
                <a:solidFill>
                  <a:srgbClr val="FF0000"/>
                </a:solidFill>
              </a:rPr>
              <a:t>): </a:t>
            </a:r>
            <a:r>
              <a:rPr lang="en-VN" dirty="0"/>
              <a:t>Tạo mới dữ liệu</a:t>
            </a:r>
          </a:p>
          <a:p>
            <a:pPr>
              <a:buFontTx/>
              <a:buChar char="-"/>
            </a:pPr>
            <a:r>
              <a:rPr lang="en-VN" dirty="0">
                <a:solidFill>
                  <a:srgbClr val="FF0000"/>
                </a:solidFill>
              </a:rPr>
              <a:t>Put (</a:t>
            </a:r>
            <a:r>
              <a:rPr lang="en-VN" dirty="0">
                <a:solidFill>
                  <a:srgbClr val="00B050"/>
                </a:solidFill>
              </a:rPr>
              <a:t>Update</a:t>
            </a:r>
            <a:r>
              <a:rPr lang="en-VN" dirty="0">
                <a:solidFill>
                  <a:srgbClr val="FF0000"/>
                </a:solidFill>
              </a:rPr>
              <a:t>): </a:t>
            </a:r>
            <a:r>
              <a:rPr lang="en-VN" dirty="0"/>
              <a:t>Cập nhật dữ liệu</a:t>
            </a:r>
          </a:p>
          <a:p>
            <a:pPr>
              <a:buFontTx/>
              <a:buChar char="-"/>
            </a:pPr>
            <a:r>
              <a:rPr lang="en-VN" dirty="0">
                <a:solidFill>
                  <a:srgbClr val="FF0000"/>
                </a:solidFill>
              </a:rPr>
              <a:t>Delete (</a:t>
            </a:r>
            <a:r>
              <a:rPr lang="en-VN" dirty="0">
                <a:solidFill>
                  <a:srgbClr val="00B050"/>
                </a:solidFill>
              </a:rPr>
              <a:t>Delete</a:t>
            </a:r>
            <a:r>
              <a:rPr lang="en-VN" dirty="0">
                <a:solidFill>
                  <a:srgbClr val="FF0000"/>
                </a:solidFill>
              </a:rPr>
              <a:t>): </a:t>
            </a:r>
            <a:r>
              <a:rPr lang="en-VN" dirty="0"/>
              <a:t>Xoá dữ liệu</a:t>
            </a:r>
          </a:p>
          <a:p>
            <a:pPr marL="0" indent="0">
              <a:buNone/>
            </a:pPr>
            <a:endParaRPr lang="en-V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C583A25-2407-D16C-BBDC-07FA49823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API Controller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878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4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/>
              <a:t>KẾT NỐI VÀ LÀM VIỆC VỚI CƠ SỞ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33528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VN" dirty="0"/>
              <a:t>Tạo thư mục Models và tạo các class</a:t>
            </a:r>
          </a:p>
          <a:p>
            <a:pPr>
              <a:buFontTx/>
              <a:buChar char="-"/>
            </a:pPr>
            <a:r>
              <a:rPr lang="en-US" sz="3200" dirty="0"/>
              <a:t>C</a:t>
            </a:r>
            <a:r>
              <a:rPr lang="en-VN" sz="3200" dirty="0"/>
              <a:t>ài đặt các package cần thiết</a:t>
            </a:r>
          </a:p>
          <a:p>
            <a:pPr>
              <a:buFontTx/>
              <a:buChar char="-"/>
            </a:pPr>
            <a:r>
              <a:rPr lang="en-VN" sz="3200" dirty="0"/>
              <a:t>Cấu hình kết nối và làm việc với CSDL</a:t>
            </a:r>
            <a:endParaRPr lang="en-VN" dirty="0"/>
          </a:p>
          <a:p>
            <a:pPr>
              <a:buFontTx/>
              <a:buChar char="-"/>
            </a:pPr>
            <a:r>
              <a:rPr lang="en-VN" sz="3200" dirty="0"/>
              <a:t>Xây dựng chức năng CRUD dữ liệu</a:t>
            </a:r>
          </a:p>
          <a:p>
            <a:pPr>
              <a:buFontTx/>
              <a:buChar char="-"/>
            </a:pPr>
            <a:r>
              <a:rPr lang="en-VN" dirty="0"/>
              <a:t>Bài thực hành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740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dirty="0"/>
              <a:t>Tạo thư mục Models và tạo các class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914400"/>
          </a:xfrm>
        </p:spPr>
        <p:txBody>
          <a:bodyPr/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Person.cs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118466D-5A53-8D15-F209-C5BE5F2451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00200"/>
            <a:ext cx="7772400" cy="4591669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42932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7396</TotalTime>
  <Words>776</Words>
  <Application>Microsoft Office PowerPoint</Application>
  <PresentationFormat>Widescreen</PresentationFormat>
  <Paragraphs>86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Times New Roman</vt:lpstr>
      <vt:lpstr>Office Theme</vt:lpstr>
      <vt:lpstr>LẬP TRÌNH .NET API VÀ REACTJS</vt:lpstr>
      <vt:lpstr>CÁC NỘI DUNG CHÍNH</vt:lpstr>
      <vt:lpstr>1. TẠO PROJECT .NET API</vt:lpstr>
      <vt:lpstr>2. CẤU TRÚC PROJECT .NET API</vt:lpstr>
      <vt:lpstr>3. API CONTROLLER TRONG .NET</vt:lpstr>
      <vt:lpstr>WeatherForecastController.cs</vt:lpstr>
      <vt:lpstr>API Controller</vt:lpstr>
      <vt:lpstr>4. KẾT NỐI VÀ LÀM VIỆC VỚI CƠ SỞ DỮ LIỆU</vt:lpstr>
      <vt:lpstr>Tạo thư mục Models và tạo các class</vt:lpstr>
      <vt:lpstr>Cài đặt các package cần thiết</vt:lpstr>
      <vt:lpstr>Cài đặt các package cần thiết</vt:lpstr>
      <vt:lpstr>Cấu hình kết nối và làm việc với CSDL</vt:lpstr>
      <vt:lpstr>Cấu hình kết nối và làm việc với CSDL</vt:lpstr>
      <vt:lpstr>Cấu hình kết nối và làm việc với CSDL</vt:lpstr>
      <vt:lpstr>Cấu hình kết nối và làm việc với CSDL</vt:lpstr>
      <vt:lpstr>Cấu hình kết nối và làm việc với CSDL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THỰC HÀNH</vt:lpstr>
      <vt:lpstr>5. SINH CODE TỰ ĐỘNG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Phạm Hồng Vinh</dc:creator>
  <cp:lastModifiedBy>students</cp:lastModifiedBy>
  <cp:revision>339</cp:revision>
  <dcterms:created xsi:type="dcterms:W3CDTF">2015-01-07T03:20:15Z</dcterms:created>
  <dcterms:modified xsi:type="dcterms:W3CDTF">2023-09-13T06:45:27Z</dcterms:modified>
</cp:coreProperties>
</file>